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4" r:id="rId8"/>
    <p:sldId id="265" r:id="rId9"/>
    <p:sldId id="266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ukhar Javarova" initials="GJ" lastIdx="2" clrIdx="0">
    <p:extLst>
      <p:ext uri="{19B8F6BF-5375-455C-9EA6-DF929625EA0E}">
        <p15:presenceInfo xmlns:p15="http://schemas.microsoft.com/office/powerpoint/2012/main" userId="S::gjavarova@icstars.org::9fead14a-afe7-4993-be6e-00e6ec42246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6437"/>
    <a:srgbClr val="285757"/>
    <a:srgbClr val="008FD5"/>
    <a:srgbClr val="B0CA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441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1452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1151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966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2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779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5718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977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664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2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957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8/16/2020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154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309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D4EB-EEA0-412A-9D1A-AF7991BB2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9643" y="1575582"/>
            <a:ext cx="8736038" cy="1853418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8A6437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companies with more than $1B in cash have significantly higher returns in average, compared to companies that have less than $1B by the end of the year.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78FC3-3132-4685-9058-7C9AED70DC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313" y="5282418"/>
            <a:ext cx="4797287" cy="690999"/>
          </a:xfrm>
        </p:spPr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GAUKHAR JAVAROVA</a:t>
            </a:r>
          </a:p>
        </p:txBody>
      </p:sp>
    </p:spTree>
    <p:extLst>
      <p:ext uri="{BB962C8B-B14F-4D97-AF65-F5344CB8AC3E}">
        <p14:creationId xmlns:p14="http://schemas.microsoft.com/office/powerpoint/2010/main" val="1984263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8FF51-1A2D-42D4-9964-9451309B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8A6437"/>
                </a:solidFill>
              </a:rPr>
              <a:t>Questions?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B7FBE0-843E-484F-8CFC-C419B216FDE9}"/>
              </a:ext>
            </a:extLst>
          </p:cNvPr>
          <p:cNvSpPr txBox="1"/>
          <p:nvPr/>
        </p:nvSpPr>
        <p:spPr>
          <a:xfrm>
            <a:off x="7942997" y="4954137"/>
            <a:ext cx="3821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8A6437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60117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6D7F5-3AD9-46AE-BD75-7B7FFEBDD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81728-A1AF-4BE3-ACAD-326DBD9DF8E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087" y="1962595"/>
            <a:ext cx="10363826" cy="2374513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>
                <a:solidFill>
                  <a:srgbClr val="8A6437"/>
                </a:solidFill>
              </a:rPr>
              <a:t>Introduction of the data.</a:t>
            </a:r>
          </a:p>
          <a:p>
            <a:r>
              <a:rPr lang="en-US" sz="3200" dirty="0">
                <a:solidFill>
                  <a:srgbClr val="8A6437"/>
                </a:solidFill>
              </a:rPr>
              <a:t>Is there a significant difference in returns?</a:t>
            </a:r>
          </a:p>
          <a:p>
            <a:r>
              <a:rPr lang="en-US" sz="3200" dirty="0">
                <a:solidFill>
                  <a:srgbClr val="8A6437"/>
                </a:solidFill>
              </a:rPr>
              <a:t>How much is the difference in returns?</a:t>
            </a:r>
          </a:p>
          <a:p>
            <a:r>
              <a:rPr lang="en-US" sz="3200" dirty="0">
                <a:solidFill>
                  <a:srgbClr val="8A6437"/>
                </a:solidFill>
              </a:rPr>
              <a:t>What’s the use of the hypothesis?</a:t>
            </a:r>
          </a:p>
          <a:p>
            <a:r>
              <a:rPr lang="en-US" sz="3200" dirty="0">
                <a:solidFill>
                  <a:srgbClr val="8A6437"/>
                </a:solidFill>
              </a:rPr>
              <a:t>Conclusion.</a:t>
            </a:r>
          </a:p>
          <a:p>
            <a:endParaRPr lang="en-US" sz="3200" dirty="0">
              <a:solidFill>
                <a:srgbClr val="8A6437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23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2A883-C4C6-4BC2-9C72-2A62D897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8A6437"/>
                </a:solidFill>
              </a:rPr>
              <a:t>Data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37460-8422-4CBB-A9AF-7BFAFDBF46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087" y="2012250"/>
            <a:ext cx="10363826" cy="3424107"/>
          </a:xfrm>
        </p:spPr>
        <p:txBody>
          <a:bodyPr/>
          <a:lstStyle/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1340 companies’ returns from the end of the Q1 2018 to the end of Q1 2019</a:t>
            </a:r>
          </a:p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Data includes ticker name,  price,  cash/assets,  calendar date. </a:t>
            </a:r>
          </a:p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Raw data can be found here: </a:t>
            </a:r>
            <a:r>
              <a:rPr lang="en-US" sz="2400" dirty="0">
                <a:solidFill>
                  <a:srgbClr val="FA2B5C"/>
                </a:solidFill>
              </a:rPr>
              <a:t>Quandl.com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1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2C4DF-88E2-4DAC-B48B-15205D5E882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87229" y="453006"/>
            <a:ext cx="10805020" cy="545284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solidFill>
                  <a:srgbClr val="008FD5"/>
                </a:solidFill>
                <a:latin typeface="AngsanaUPC" panose="02020603050405020304" pitchFamily="18" charset="-34"/>
                <a:cs typeface="AngsanaUPC" panose="02020603050405020304" pitchFamily="18" charset="-34"/>
              </a:rPr>
              <a:t>          Is there a significant difference?</a:t>
            </a:r>
            <a:endParaRPr lang="en-US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F92E64-2A3A-4DC9-BA50-5CEDAC2C21AB}"/>
              </a:ext>
            </a:extLst>
          </p:cNvPr>
          <p:cNvSpPr txBox="1"/>
          <p:nvPr/>
        </p:nvSpPr>
        <p:spPr>
          <a:xfrm>
            <a:off x="4392221" y="5371327"/>
            <a:ext cx="1842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A6437"/>
                </a:solidFill>
              </a:rPr>
              <a:t>237 companies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0E2376-BC8C-4E27-B4D0-6F2BE7F8B5AA}"/>
              </a:ext>
            </a:extLst>
          </p:cNvPr>
          <p:cNvSpPr txBox="1"/>
          <p:nvPr/>
        </p:nvSpPr>
        <p:spPr>
          <a:xfrm>
            <a:off x="7282635" y="5371327"/>
            <a:ext cx="1694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A6437"/>
                </a:solidFill>
              </a:rPr>
              <a:t>1103 companies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568757-8D4C-47FD-A5AA-66538EF5B6A6}"/>
              </a:ext>
            </a:extLst>
          </p:cNvPr>
          <p:cNvSpPr txBox="1"/>
          <p:nvPr/>
        </p:nvSpPr>
        <p:spPr>
          <a:xfrm>
            <a:off x="4392221" y="1297356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8A6437"/>
                </a:solidFill>
              </a:rPr>
              <a:t> More than$1B</a:t>
            </a:r>
            <a:endParaRPr lang="en-US" sz="1400" dirty="0">
              <a:solidFill>
                <a:srgbClr val="8A6437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647852-CF8D-46AC-AE27-7F546BC5F77E}"/>
              </a:ext>
            </a:extLst>
          </p:cNvPr>
          <p:cNvSpPr txBox="1"/>
          <p:nvPr/>
        </p:nvSpPr>
        <p:spPr>
          <a:xfrm>
            <a:off x="7282635" y="1277230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8A6437"/>
                </a:solidFill>
              </a:rPr>
              <a:t> Less than$1B</a:t>
            </a:r>
            <a:endParaRPr lang="en-US" sz="1400" dirty="0">
              <a:solidFill>
                <a:srgbClr val="8A6437"/>
              </a:solidFill>
            </a:endParaRP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6963756D-907E-4E28-A635-A87985A67D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1806" r="1973" b="6663"/>
          <a:stretch/>
        </p:blipFill>
        <p:spPr>
          <a:xfrm>
            <a:off x="3232901" y="1647489"/>
            <a:ext cx="5967568" cy="363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994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0D62A-04FD-4B4B-A4C8-FEC0A7B35FF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1096" y="213630"/>
            <a:ext cx="11722448" cy="580506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8A6437"/>
                </a:solidFill>
              </a:rPr>
              <a:t>               The mean return difference is 5% -/+4% with a 95% confidence level.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A6437"/>
                </a:solidFill>
              </a:rPr>
              <a:t>                                        The confidence interval is +4%. 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A69F86-B4FB-4143-85C5-5F3ACCA68715}"/>
              </a:ext>
            </a:extLst>
          </p:cNvPr>
          <p:cNvSpPr txBox="1"/>
          <p:nvPr/>
        </p:nvSpPr>
        <p:spPr>
          <a:xfrm>
            <a:off x="2533475" y="195641"/>
            <a:ext cx="6568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8FD5"/>
                </a:solidFill>
              </a:rPr>
              <a:t>By how much is the difference in returns?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6B813A-6266-4FB0-8B3F-49A75A15A0CE}"/>
              </a:ext>
            </a:extLst>
          </p:cNvPr>
          <p:cNvSpPr txBox="1"/>
          <p:nvPr/>
        </p:nvSpPr>
        <p:spPr>
          <a:xfrm>
            <a:off x="6002320" y="5610820"/>
            <a:ext cx="2602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8FD5"/>
                </a:solidFill>
              </a:rPr>
              <a:t>Cash weak companies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8DCDC2-6ED9-4AFD-B864-2702DA30F90F}"/>
              </a:ext>
            </a:extLst>
          </p:cNvPr>
          <p:cNvSpPr txBox="1"/>
          <p:nvPr/>
        </p:nvSpPr>
        <p:spPr>
          <a:xfrm>
            <a:off x="3400216" y="5593951"/>
            <a:ext cx="2602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8FD5"/>
                </a:solidFill>
              </a:rPr>
              <a:t>Cash rich companies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1F0FA2-5FF2-409C-AACB-10F50AD63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7" t="1542" r="8546" b="7027"/>
          <a:stretch/>
        </p:blipFill>
        <p:spPr>
          <a:xfrm>
            <a:off x="2706255" y="1838037"/>
            <a:ext cx="5773103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925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7BD5B-F2A7-4430-A01B-3D38DFAEF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221424"/>
            <a:ext cx="9603275" cy="1049235"/>
          </a:xfrm>
        </p:spPr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What’s the use of this information?</a:t>
            </a:r>
          </a:p>
        </p:txBody>
      </p:sp>
      <p:pic>
        <p:nvPicPr>
          <p:cNvPr id="5" name="Content Placeholder 4" descr="A circuit board&#10;&#10;Description automatically generated">
            <a:extLst>
              <a:ext uri="{FF2B5EF4-FFF2-40B4-BE49-F238E27FC236}">
                <a16:creationId xmlns:a16="http://schemas.microsoft.com/office/drawing/2014/main" id="{6BFD30F3-CCCB-452C-93FA-CB7E769AA9A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54739" y="1105382"/>
            <a:ext cx="3981034" cy="2654024"/>
          </a:xfrm>
        </p:spPr>
      </p:pic>
      <p:pic>
        <p:nvPicPr>
          <p:cNvPr id="1026" name="Picture 2" descr="Chess, Ipad, 3D, Digital, Strategy">
            <a:extLst>
              <a:ext uri="{FF2B5EF4-FFF2-40B4-BE49-F238E27FC236}">
                <a16:creationId xmlns:a16="http://schemas.microsoft.com/office/drawing/2014/main" id="{66B9E6DF-ECC3-4B32-90B6-2EA1E1A06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6471" y="1105381"/>
            <a:ext cx="4199601" cy="265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287C7E-FCE8-498B-ABD4-BE4C129DAA89}"/>
              </a:ext>
            </a:extLst>
          </p:cNvPr>
          <p:cNvSpPr txBox="1"/>
          <p:nvPr/>
        </p:nvSpPr>
        <p:spPr>
          <a:xfrm>
            <a:off x="754739" y="4043199"/>
            <a:ext cx="4266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‘Cash rich’ AMD made &gt; 150%</a:t>
            </a:r>
          </a:p>
          <a:p>
            <a:endParaRPr lang="en-US" dirty="0">
              <a:solidFill>
                <a:srgbClr val="8A6437"/>
              </a:solidFill>
            </a:endParaRPr>
          </a:p>
          <a:p>
            <a:r>
              <a:rPr lang="en-US" dirty="0">
                <a:solidFill>
                  <a:srgbClr val="8A6437"/>
                </a:solidFill>
              </a:rPr>
              <a:t>Great valuable, stable stock for long term hold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94B441-3C9A-49E2-8F7F-8703ECC12DDC}"/>
              </a:ext>
            </a:extLst>
          </p:cNvPr>
          <p:cNvSpPr txBox="1"/>
          <p:nvPr/>
        </p:nvSpPr>
        <p:spPr>
          <a:xfrm>
            <a:off x="6563774" y="4050520"/>
            <a:ext cx="4578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‘Cash weak’ GLUU made &gt; 190%</a:t>
            </a:r>
          </a:p>
          <a:p>
            <a:endParaRPr lang="en-US" dirty="0">
              <a:solidFill>
                <a:srgbClr val="8A6437"/>
              </a:solidFill>
            </a:endParaRPr>
          </a:p>
          <a:p>
            <a:r>
              <a:rPr lang="en-US" dirty="0">
                <a:solidFill>
                  <a:srgbClr val="8A6437"/>
                </a:solidFill>
              </a:rPr>
              <a:t>This is a low risk / high reward stock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64A49A-2CCF-4871-972A-86369096ACB0}"/>
              </a:ext>
            </a:extLst>
          </p:cNvPr>
          <p:cNvSpPr txBox="1"/>
          <p:nvPr/>
        </p:nvSpPr>
        <p:spPr>
          <a:xfrm>
            <a:off x="2339396" y="5264965"/>
            <a:ext cx="6535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85757"/>
                </a:solidFill>
              </a:rPr>
              <a:t>Cash weak GLUU performed better than cash rich AMD. </a:t>
            </a:r>
          </a:p>
        </p:txBody>
      </p:sp>
    </p:spTree>
    <p:extLst>
      <p:ext uri="{BB962C8B-B14F-4D97-AF65-F5344CB8AC3E}">
        <p14:creationId xmlns:p14="http://schemas.microsoft.com/office/powerpoint/2010/main" val="268514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F31989F9-CC6A-4390-B966-775FD1D8747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90330" y="560608"/>
            <a:ext cx="11211340" cy="5345792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8F4CF91-8DB2-4525-949E-CCA292ACBA4C}"/>
              </a:ext>
            </a:extLst>
          </p:cNvPr>
          <p:cNvSpPr/>
          <p:nvPr/>
        </p:nvSpPr>
        <p:spPr>
          <a:xfrm>
            <a:off x="2229596" y="0"/>
            <a:ext cx="83245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8A6437"/>
                </a:solidFill>
              </a:rPr>
              <a:t>Best performer from the cash rich companies: AMD made &gt;150%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EBC1AF-D3E0-47CF-9A43-4E25DF584AD4}"/>
              </a:ext>
            </a:extLst>
          </p:cNvPr>
          <p:cNvSpPr/>
          <p:nvPr/>
        </p:nvSpPr>
        <p:spPr>
          <a:xfrm>
            <a:off x="2179192" y="4208905"/>
            <a:ext cx="619080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Q2018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B64577-A38A-439E-BF75-BC33FFF522A6}"/>
              </a:ext>
            </a:extLst>
          </p:cNvPr>
          <p:cNvSpPr/>
          <p:nvPr/>
        </p:nvSpPr>
        <p:spPr>
          <a:xfrm>
            <a:off x="5341845" y="3512619"/>
            <a:ext cx="61907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Q2019</a:t>
            </a:r>
            <a:endParaRPr lang="en-US" sz="1200" b="0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1459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F224-4851-490E-B470-0F0BE5007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0" y="208074"/>
            <a:ext cx="9603275" cy="699700"/>
          </a:xfrm>
        </p:spPr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rgbClr val="8A6437"/>
                </a:solidFill>
              </a:rPr>
              <a:t>Best performer from the cash weak companies </a:t>
            </a:r>
            <a:r>
              <a:rPr lang="en-US" sz="2000" dirty="0" err="1">
                <a:solidFill>
                  <a:srgbClr val="8A6437"/>
                </a:solidFill>
              </a:rPr>
              <a:t>Gluu</a:t>
            </a:r>
            <a:r>
              <a:rPr lang="en-US" sz="2000" dirty="0">
                <a:solidFill>
                  <a:srgbClr val="8A6437"/>
                </a:solidFill>
              </a:rPr>
              <a:t> &gt;190%</a:t>
            </a:r>
          </a:p>
        </p:txBody>
      </p:sp>
      <p:pic>
        <p:nvPicPr>
          <p:cNvPr id="4" name="Picture 3" descr="A picture containing sitting, clock&#10;&#10;Description automatically generated">
            <a:extLst>
              <a:ext uri="{FF2B5EF4-FFF2-40B4-BE49-F238E27FC236}">
                <a16:creationId xmlns:a16="http://schemas.microsoft.com/office/drawing/2014/main" id="{729FEF4A-60D4-4333-BB91-DCF833A9D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56" y="680330"/>
            <a:ext cx="11282085" cy="526989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66EF14D-29C3-4FF8-A9B2-38781AD12847}"/>
              </a:ext>
            </a:extLst>
          </p:cNvPr>
          <p:cNvSpPr/>
          <p:nvPr/>
        </p:nvSpPr>
        <p:spPr>
          <a:xfrm>
            <a:off x="5922341" y="1806749"/>
            <a:ext cx="582211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Q2019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43CA7F-1456-407B-90DB-E669EE7FCAD9}"/>
              </a:ext>
            </a:extLst>
          </p:cNvPr>
          <p:cNvSpPr/>
          <p:nvPr/>
        </p:nvSpPr>
        <p:spPr>
          <a:xfrm>
            <a:off x="2231184" y="3957236"/>
            <a:ext cx="582211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Q2018</a:t>
            </a:r>
          </a:p>
        </p:txBody>
      </p:sp>
    </p:spTree>
    <p:extLst>
      <p:ext uri="{BB962C8B-B14F-4D97-AF65-F5344CB8AC3E}">
        <p14:creationId xmlns:p14="http://schemas.microsoft.com/office/powerpoint/2010/main" val="907049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6B2AF-0D7B-4F32-BBDB-7F2A05A909D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3732" y="1097865"/>
            <a:ext cx="10077974" cy="404318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>
              <a:solidFill>
                <a:srgbClr val="8A6437"/>
              </a:solidFill>
            </a:endParaRPr>
          </a:p>
          <a:p>
            <a:r>
              <a:rPr lang="en-US" sz="2800" dirty="0">
                <a:solidFill>
                  <a:srgbClr val="8A6437"/>
                </a:solidFill>
              </a:rPr>
              <a:t> The null hypothesis was rejected: </a:t>
            </a:r>
            <a:r>
              <a:rPr lang="en-US" sz="2800" dirty="0">
                <a:solidFill>
                  <a:srgbClr val="8A6437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companies with more than $1B in cash have significantly higher returns in average, compared to companies that have less than $1B by the end of the year.</a:t>
            </a:r>
            <a:endParaRPr lang="en-US" sz="2800" dirty="0">
              <a:solidFill>
                <a:srgbClr val="8A6437"/>
              </a:solidFill>
            </a:endParaRPr>
          </a:p>
          <a:p>
            <a:r>
              <a:rPr lang="en-US" sz="2400" dirty="0">
                <a:solidFill>
                  <a:srgbClr val="8A6437"/>
                </a:solidFill>
              </a:rPr>
              <a:t>The alternative hypothesis was accepted: </a:t>
            </a:r>
            <a:r>
              <a:rPr lang="en-US" sz="2800" dirty="0">
                <a:solidFill>
                  <a:srgbClr val="8A6437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companies with less than $1B in cash have significantly higher returns in average, compared to companies that have more than $1B by the end of the year.</a:t>
            </a:r>
            <a:endParaRPr lang="en-US" sz="2800" dirty="0">
              <a:solidFill>
                <a:srgbClr val="8A6437"/>
              </a:solidFill>
            </a:endParaRPr>
          </a:p>
          <a:p>
            <a:endParaRPr lang="en-US" sz="2800" dirty="0">
              <a:solidFill>
                <a:srgbClr val="8A643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60266A-8B71-4013-8E71-215DF30A7187}"/>
              </a:ext>
            </a:extLst>
          </p:cNvPr>
          <p:cNvSpPr txBox="1"/>
          <p:nvPr/>
        </p:nvSpPr>
        <p:spPr>
          <a:xfrm>
            <a:off x="3204594" y="574645"/>
            <a:ext cx="5066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8A6437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8145079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Override1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4062</TotalTime>
  <Words>330</Words>
  <Application>Microsoft Office PowerPoint</Application>
  <PresentationFormat>Widescreen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AngsanaUPC</vt:lpstr>
      <vt:lpstr>Arial</vt:lpstr>
      <vt:lpstr>Gill Sans MT</vt:lpstr>
      <vt:lpstr>Gallery</vt:lpstr>
      <vt:lpstr>companies with more than $1B in cash have significantly higher returns in average, compared to companies that have less than $1B by the end of the year.</vt:lpstr>
      <vt:lpstr>agenda</vt:lpstr>
      <vt:lpstr>Data</vt:lpstr>
      <vt:lpstr>PowerPoint Presentation</vt:lpstr>
      <vt:lpstr>PowerPoint Presentation</vt:lpstr>
      <vt:lpstr>What’s the use of this information?</vt:lpstr>
      <vt:lpstr>PowerPoint Presentation</vt:lpstr>
      <vt:lpstr>Best performer from the cash weak companies Gluu &gt;190%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Hypothesis: do the companies with more than 1B in cash have a significant difference in returns by the end of the year?</dc:title>
  <dc:creator>Gaukhar Javarova</dc:creator>
  <cp:lastModifiedBy>Gaukhar Javarova</cp:lastModifiedBy>
  <cp:revision>64</cp:revision>
  <dcterms:created xsi:type="dcterms:W3CDTF">2020-08-11T01:53:17Z</dcterms:created>
  <dcterms:modified xsi:type="dcterms:W3CDTF">2020-08-17T04:02:21Z</dcterms:modified>
</cp:coreProperties>
</file>